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aleway"/>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bold.fntdata"/><Relationship Id="rId12"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Italic.fntdata"/><Relationship Id="rId14" Type="http://schemas.openxmlformats.org/officeDocument/2006/relationships/font" Target="fonts/Raleway-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notesMaster" Target="notesMasters/notesMaster1.xml"/><Relationship Id="rId19" Type="http://schemas.openxmlformats.org/officeDocument/2006/relationships/font" Target="fonts/Lato-boldItalic.fntdata"/><Relationship Id="rId6" Type="http://schemas.openxmlformats.org/officeDocument/2006/relationships/slide" Target="slides/slide1.xml"/><Relationship Id="rId18"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gif>
</file>

<file path=ppt/media/image3.png>
</file>

<file path=ppt/media/image4.pn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f598c505c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f598c505c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f595810541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f595810541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f595810541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595810541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595810541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595810541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f595810541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f595810541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gif"/><Relationship Id="rId4"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nvSpPr>
        <p:spPr>
          <a:xfrm>
            <a:off x="521550" y="1214450"/>
            <a:ext cx="8100900" cy="354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latin typeface="Calibri"/>
                <a:ea typeface="Calibri"/>
                <a:cs typeface="Calibri"/>
                <a:sym typeface="Calibri"/>
              </a:rPr>
              <a:t>NASA Space Apps 2021</a:t>
            </a:r>
            <a:endParaRPr b="1" sz="24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GB" sz="1800">
                <a:latin typeface="Calibri"/>
                <a:ea typeface="Calibri"/>
                <a:cs typeface="Calibri"/>
                <a:sym typeface="Calibri"/>
              </a:rPr>
              <a:t>Problem statement - Leveraging AI/ML for plastic marine debris</a:t>
            </a:r>
            <a:endParaRPr sz="18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GB" sz="1800">
                <a:latin typeface="Calibri"/>
                <a:ea typeface="Calibri"/>
                <a:cs typeface="Calibri"/>
                <a:sym typeface="Calibri"/>
              </a:rPr>
              <a:t>Solution - Aegir: Locating, detecting and classifying of ocean debris made easier using AI</a:t>
            </a:r>
            <a:endParaRPr sz="18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GB">
                <a:latin typeface="Calibri"/>
                <a:ea typeface="Calibri"/>
                <a:cs typeface="Calibri"/>
                <a:sym typeface="Calibri"/>
              </a:rPr>
              <a:t>Team - </a:t>
            </a:r>
            <a:r>
              <a:rPr b="1" i="1" lang="en-GB">
                <a:solidFill>
                  <a:srgbClr val="FF0000"/>
                </a:solidFill>
                <a:latin typeface="Calibri"/>
                <a:ea typeface="Calibri"/>
                <a:cs typeface="Calibri"/>
                <a:sym typeface="Calibri"/>
              </a:rPr>
              <a:t>Kludge Protocol</a:t>
            </a:r>
            <a:br>
              <a:rPr lang="en-GB">
                <a:latin typeface="Calibri"/>
                <a:ea typeface="Calibri"/>
                <a:cs typeface="Calibri"/>
                <a:sym typeface="Calibri"/>
              </a:rPr>
            </a:br>
            <a:r>
              <a:rPr lang="en-GB">
                <a:latin typeface="Calibri"/>
                <a:ea typeface="Calibri"/>
                <a:cs typeface="Calibri"/>
                <a:sym typeface="Calibri"/>
              </a:rPr>
              <a:t>Akash James</a:t>
            </a:r>
            <a:endParaRPr>
              <a:latin typeface="Calibri"/>
              <a:ea typeface="Calibri"/>
              <a:cs typeface="Calibri"/>
              <a:sym typeface="Calibri"/>
            </a:endParaRPr>
          </a:p>
          <a:p>
            <a:pPr indent="0" lvl="0" marL="0" rtl="0" algn="l">
              <a:spcBef>
                <a:spcPts val="0"/>
              </a:spcBef>
              <a:spcAft>
                <a:spcPts val="0"/>
              </a:spcAft>
              <a:buNone/>
            </a:pPr>
            <a:r>
              <a:rPr lang="en-GB">
                <a:latin typeface="Calibri"/>
                <a:ea typeface="Calibri"/>
                <a:cs typeface="Calibri"/>
                <a:sym typeface="Calibri"/>
              </a:rPr>
              <a:t>Aastha Singh</a:t>
            </a:r>
            <a:endParaRPr>
              <a:latin typeface="Calibri"/>
              <a:ea typeface="Calibri"/>
              <a:cs typeface="Calibri"/>
              <a:sym typeface="Calibri"/>
            </a:endParaRPr>
          </a:p>
          <a:p>
            <a:pPr indent="0" lvl="0" marL="0" rtl="0" algn="l">
              <a:spcBef>
                <a:spcPts val="0"/>
              </a:spcBef>
              <a:spcAft>
                <a:spcPts val="0"/>
              </a:spcAft>
              <a:buNone/>
            </a:pPr>
            <a:r>
              <a:rPr lang="en-GB">
                <a:latin typeface="Calibri"/>
                <a:ea typeface="Calibri"/>
                <a:cs typeface="Calibri"/>
                <a:sym typeface="Calibri"/>
              </a:rPr>
              <a:t>Shubham Baid</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ctrTitle"/>
          </p:nvPr>
        </p:nvSpPr>
        <p:spPr>
          <a:xfrm>
            <a:off x="729625" y="1400425"/>
            <a:ext cx="7688100" cy="89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Content</a:t>
            </a:r>
            <a:endParaRPr/>
          </a:p>
        </p:txBody>
      </p:sp>
      <p:sp>
        <p:nvSpPr>
          <p:cNvPr id="92" name="Google Shape;92;p14"/>
          <p:cNvSpPr txBox="1"/>
          <p:nvPr>
            <p:ph idx="1" type="subTitle"/>
          </p:nvPr>
        </p:nvSpPr>
        <p:spPr>
          <a:xfrm>
            <a:off x="729625" y="2571750"/>
            <a:ext cx="7688100" cy="1142400"/>
          </a:xfrm>
          <a:prstGeom prst="rect">
            <a:avLst/>
          </a:prstGeom>
        </p:spPr>
        <p:txBody>
          <a:bodyPr anchorCtr="0" anchor="t" bIns="91425" lIns="91425" spcFirstLastPara="1" rIns="91425" wrap="square" tIns="91425">
            <a:noAutofit/>
          </a:bodyPr>
          <a:lstStyle/>
          <a:p>
            <a:pPr indent="-318770" lvl="0" marL="457200" rtl="0" algn="l">
              <a:lnSpc>
                <a:spcPct val="80000"/>
              </a:lnSpc>
              <a:spcBef>
                <a:spcPts val="0"/>
              </a:spcBef>
              <a:spcAft>
                <a:spcPts val="0"/>
              </a:spcAft>
              <a:buSzPts val="1420"/>
              <a:buAutoNum type="arabicPeriod"/>
            </a:pPr>
            <a:r>
              <a:rPr b="1" lang="en-GB" sz="1420"/>
              <a:t>Literature Survey</a:t>
            </a:r>
            <a:endParaRPr b="1" sz="1420"/>
          </a:p>
          <a:p>
            <a:pPr indent="0" lvl="0" marL="457200" rtl="0" algn="l">
              <a:lnSpc>
                <a:spcPct val="80000"/>
              </a:lnSpc>
              <a:spcBef>
                <a:spcPts val="0"/>
              </a:spcBef>
              <a:spcAft>
                <a:spcPts val="0"/>
              </a:spcAft>
              <a:buSzPts val="770"/>
              <a:buNone/>
            </a:pPr>
            <a:r>
              <a:t/>
            </a:r>
            <a:endParaRPr b="1" sz="1420"/>
          </a:p>
          <a:p>
            <a:pPr indent="-318770" lvl="0" marL="457200" rtl="0" algn="l">
              <a:lnSpc>
                <a:spcPct val="80000"/>
              </a:lnSpc>
              <a:spcBef>
                <a:spcPts val="0"/>
              </a:spcBef>
              <a:spcAft>
                <a:spcPts val="0"/>
              </a:spcAft>
              <a:buSzPts val="1420"/>
              <a:buAutoNum type="arabicPeriod"/>
            </a:pPr>
            <a:r>
              <a:rPr b="1" lang="en-GB" sz="1420"/>
              <a:t>Time-Series analysis of satellite plastic debris data.</a:t>
            </a:r>
            <a:endParaRPr b="1" sz="1420"/>
          </a:p>
          <a:p>
            <a:pPr indent="0" lvl="0" marL="457200" rtl="0" algn="l">
              <a:lnSpc>
                <a:spcPct val="80000"/>
              </a:lnSpc>
              <a:spcBef>
                <a:spcPts val="0"/>
              </a:spcBef>
              <a:spcAft>
                <a:spcPts val="0"/>
              </a:spcAft>
              <a:buSzPts val="770"/>
              <a:buNone/>
            </a:pPr>
            <a:r>
              <a:t/>
            </a:r>
            <a:endParaRPr b="1" sz="1420"/>
          </a:p>
          <a:p>
            <a:pPr indent="-318770" lvl="0" marL="457200" rtl="0" algn="l">
              <a:lnSpc>
                <a:spcPct val="80000"/>
              </a:lnSpc>
              <a:spcBef>
                <a:spcPts val="0"/>
              </a:spcBef>
              <a:spcAft>
                <a:spcPts val="0"/>
              </a:spcAft>
              <a:buSzPts val="1420"/>
              <a:buAutoNum type="arabicPeriod"/>
            </a:pPr>
            <a:r>
              <a:rPr b="1" lang="en-GB" sz="1420"/>
              <a:t>Identification, Classification and Density analysis of Plastic debris from high resolution UAV cameras.</a:t>
            </a:r>
            <a:endParaRPr b="1" sz="1420"/>
          </a:p>
          <a:p>
            <a:pPr indent="0" lvl="0" marL="457200" rtl="0" algn="l">
              <a:lnSpc>
                <a:spcPct val="80000"/>
              </a:lnSpc>
              <a:spcBef>
                <a:spcPts val="0"/>
              </a:spcBef>
              <a:spcAft>
                <a:spcPts val="0"/>
              </a:spcAft>
              <a:buSzPts val="770"/>
              <a:buNone/>
            </a:pPr>
            <a:r>
              <a:t/>
            </a:r>
            <a:endParaRPr b="1" sz="1420"/>
          </a:p>
          <a:p>
            <a:pPr indent="-318770" lvl="0" marL="457200" rtl="0" algn="l">
              <a:lnSpc>
                <a:spcPct val="80000"/>
              </a:lnSpc>
              <a:spcBef>
                <a:spcPts val="0"/>
              </a:spcBef>
              <a:spcAft>
                <a:spcPts val="0"/>
              </a:spcAft>
              <a:buSzPts val="1420"/>
              <a:buAutoNum type="arabicPeriod"/>
            </a:pPr>
            <a:r>
              <a:rPr b="1" lang="en-GB" sz="1420"/>
              <a:t>Community/Authority Empowerment.</a:t>
            </a:r>
            <a:endParaRPr b="1" sz="142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442800" y="6224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Literature Review</a:t>
            </a:r>
            <a:endParaRPr/>
          </a:p>
        </p:txBody>
      </p:sp>
      <p:sp>
        <p:nvSpPr>
          <p:cNvPr id="98" name="Google Shape;98;p15"/>
          <p:cNvSpPr txBox="1"/>
          <p:nvPr/>
        </p:nvSpPr>
        <p:spPr>
          <a:xfrm>
            <a:off x="158550" y="1500175"/>
            <a:ext cx="8826900" cy="21954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Over 300 million tonnes of plastic gets produced every year and </a:t>
            </a:r>
            <a:r>
              <a:rPr lang="en-GB" sz="1200">
                <a:latin typeface="Calibri"/>
                <a:ea typeface="Calibri"/>
                <a:cs typeface="Calibri"/>
                <a:sym typeface="Calibri"/>
              </a:rPr>
              <a:t>at least</a:t>
            </a:r>
            <a:r>
              <a:rPr lang="en-GB" sz="1200">
                <a:latin typeface="Calibri"/>
                <a:ea typeface="Calibri"/>
                <a:cs typeface="Calibri"/>
                <a:sym typeface="Calibri"/>
              </a:rPr>
              <a:t> 8 million tonnes ends up in our ocean. Marine species ingest or are </a:t>
            </a:r>
            <a:r>
              <a:rPr lang="en-GB" sz="1200">
                <a:latin typeface="Calibri"/>
                <a:ea typeface="Calibri"/>
                <a:cs typeface="Calibri"/>
                <a:sym typeface="Calibri"/>
              </a:rPr>
              <a:t>tangled</a:t>
            </a:r>
            <a:r>
              <a:rPr lang="en-GB" sz="1200">
                <a:latin typeface="Calibri"/>
                <a:ea typeface="Calibri"/>
                <a:cs typeface="Calibri"/>
                <a:sym typeface="Calibri"/>
              </a:rPr>
              <a:t> by plastic debris which causes severe injuries and deaths. </a:t>
            </a:r>
            <a:r>
              <a:rPr lang="en-GB" sz="1200">
                <a:solidFill>
                  <a:srgbClr val="212121"/>
                </a:solidFill>
                <a:highlight>
                  <a:srgbClr val="FFFFFF"/>
                </a:highlight>
                <a:latin typeface="Calibri"/>
                <a:ea typeface="Calibri"/>
                <a:cs typeface="Calibri"/>
                <a:sym typeface="Calibri"/>
              </a:rPr>
              <a:t>Plastic pollution threatens food safety and quality, human health, coastal tourism, and contributes to climate change.</a:t>
            </a:r>
            <a:endParaRPr sz="1200">
              <a:solidFill>
                <a:srgbClr val="212121"/>
              </a:solidFill>
              <a:highlight>
                <a:srgbClr val="FFFFFF"/>
              </a:highlight>
              <a:latin typeface="Calibri"/>
              <a:ea typeface="Calibri"/>
              <a:cs typeface="Calibri"/>
              <a:sym typeface="Calibri"/>
            </a:endParaRPr>
          </a:p>
          <a:p>
            <a:pPr indent="0" lvl="0" marL="457200" rtl="0" algn="l">
              <a:spcBef>
                <a:spcPts val="0"/>
              </a:spcBef>
              <a:spcAft>
                <a:spcPts val="0"/>
              </a:spcAft>
              <a:buNone/>
            </a:pPr>
            <a:r>
              <a:t/>
            </a:r>
            <a:endParaRPr sz="1200">
              <a:solidFill>
                <a:srgbClr val="212121"/>
              </a:solidFill>
              <a:highlight>
                <a:srgbClr val="FFFFFF"/>
              </a:highlight>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Scientists are using satellites to detect and track plastic debris from Satellite,The scientists conducted this research on images provided  by the satellite sentinel-2 and used a metric called FDI(Floating Debris Index) to measure the same with the accuracy rate of 86%, however the data is not easily understandable by general public.</a:t>
            </a:r>
            <a:endParaRPr sz="1200">
              <a:latin typeface="Calibri"/>
              <a:ea typeface="Calibri"/>
              <a:cs typeface="Calibri"/>
              <a:sym typeface="Calibri"/>
            </a:endParaRPr>
          </a:p>
          <a:p>
            <a:pPr indent="0" lvl="0" marL="457200" rtl="0" algn="l">
              <a:spcBef>
                <a:spcPts val="0"/>
              </a:spcBef>
              <a:spcAft>
                <a:spcPts val="0"/>
              </a:spcAft>
              <a:buNone/>
            </a:pPr>
            <a:r>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The Ocean Cleanup, a Non-</a:t>
            </a:r>
            <a:r>
              <a:rPr lang="en-GB" sz="1200">
                <a:latin typeface="Calibri"/>
                <a:ea typeface="Calibri"/>
                <a:cs typeface="Calibri"/>
                <a:sym typeface="Calibri"/>
              </a:rPr>
              <a:t>profit Organisation focused towards cleaning up the Ocean has been continuously contributing towards removal of plastric debris from ocean. They aim to remove 90% of the plastic from the Ocean using their technology and community support. </a:t>
            </a:r>
            <a:endParaRPr sz="12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677575" y="5478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Time series analysis of satellite plastic debris data</a:t>
            </a:r>
            <a:endParaRPr/>
          </a:p>
        </p:txBody>
      </p:sp>
      <p:pic>
        <p:nvPicPr>
          <p:cNvPr id="104" name="Google Shape;104;p16"/>
          <p:cNvPicPr preferRelativeResize="0"/>
          <p:nvPr/>
        </p:nvPicPr>
        <p:blipFill>
          <a:blip r:embed="rId3">
            <a:alphaModFix/>
          </a:blip>
          <a:stretch>
            <a:fillRect/>
          </a:stretch>
        </p:blipFill>
        <p:spPr>
          <a:xfrm>
            <a:off x="677571" y="1438788"/>
            <a:ext cx="3657949" cy="2059424"/>
          </a:xfrm>
          <a:prstGeom prst="rect">
            <a:avLst/>
          </a:prstGeom>
          <a:noFill/>
          <a:ln>
            <a:noFill/>
          </a:ln>
        </p:spPr>
      </p:pic>
      <p:pic>
        <p:nvPicPr>
          <p:cNvPr id="105" name="Google Shape;105;p16"/>
          <p:cNvPicPr preferRelativeResize="0"/>
          <p:nvPr/>
        </p:nvPicPr>
        <p:blipFill>
          <a:blip r:embed="rId4">
            <a:alphaModFix/>
          </a:blip>
          <a:stretch>
            <a:fillRect/>
          </a:stretch>
        </p:blipFill>
        <p:spPr>
          <a:xfrm>
            <a:off x="4800050" y="1438179"/>
            <a:ext cx="3657949" cy="2060647"/>
          </a:xfrm>
          <a:prstGeom prst="rect">
            <a:avLst/>
          </a:prstGeom>
          <a:noFill/>
          <a:ln>
            <a:noFill/>
          </a:ln>
        </p:spPr>
      </p:pic>
      <p:sp>
        <p:nvSpPr>
          <p:cNvPr id="106" name="Google Shape;106;p16"/>
          <p:cNvSpPr txBox="1"/>
          <p:nvPr/>
        </p:nvSpPr>
        <p:spPr>
          <a:xfrm>
            <a:off x="158550" y="3727925"/>
            <a:ext cx="8826900" cy="1108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Data collected from NOAA and The Ocean Cleanup Project were used for time-series prediction and </a:t>
            </a:r>
            <a:r>
              <a:rPr lang="en-GB" sz="1200">
                <a:latin typeface="Calibri"/>
                <a:ea typeface="Calibri"/>
                <a:cs typeface="Calibri"/>
                <a:sym typeface="Calibri"/>
              </a:rPr>
              <a:t>analysis of debris flow across the ocean.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Density and weight of debris, ocean currents, wind patterns and tides were considered for this</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Time-series enables future lat-long prediction of garbage patches, that can help improve clean up missions and volunteering activities</a:t>
            </a:r>
            <a:endParaRPr sz="12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457375" y="5651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highlight>
                  <a:schemeClr val="lt1"/>
                </a:highlight>
              </a:rPr>
              <a:t>Identification, Classification and Density analysis of Plastic debris from high resolution UAV cameras</a:t>
            </a:r>
            <a:endParaRPr>
              <a:highlight>
                <a:schemeClr val="lt1"/>
              </a:highlight>
            </a:endParaRPr>
          </a:p>
        </p:txBody>
      </p:sp>
      <p:pic>
        <p:nvPicPr>
          <p:cNvPr id="112" name="Google Shape;112;p17"/>
          <p:cNvPicPr preferRelativeResize="0"/>
          <p:nvPr/>
        </p:nvPicPr>
        <p:blipFill>
          <a:blip r:embed="rId3">
            <a:alphaModFix/>
          </a:blip>
          <a:stretch>
            <a:fillRect/>
          </a:stretch>
        </p:blipFill>
        <p:spPr>
          <a:xfrm>
            <a:off x="621175" y="1523000"/>
            <a:ext cx="3126612" cy="1761325"/>
          </a:xfrm>
          <a:prstGeom prst="rect">
            <a:avLst/>
          </a:prstGeom>
          <a:noFill/>
          <a:ln>
            <a:noFill/>
          </a:ln>
        </p:spPr>
      </p:pic>
      <p:pic>
        <p:nvPicPr>
          <p:cNvPr id="113" name="Google Shape;113;p17"/>
          <p:cNvPicPr preferRelativeResize="0"/>
          <p:nvPr/>
        </p:nvPicPr>
        <p:blipFill>
          <a:blip r:embed="rId4">
            <a:alphaModFix/>
          </a:blip>
          <a:stretch>
            <a:fillRect/>
          </a:stretch>
        </p:blipFill>
        <p:spPr>
          <a:xfrm>
            <a:off x="4766750" y="1523000"/>
            <a:ext cx="3126614" cy="1761325"/>
          </a:xfrm>
          <a:prstGeom prst="rect">
            <a:avLst/>
          </a:prstGeom>
          <a:noFill/>
          <a:ln>
            <a:noFill/>
          </a:ln>
        </p:spPr>
      </p:pic>
      <p:sp>
        <p:nvSpPr>
          <p:cNvPr id="114" name="Google Shape;114;p17"/>
          <p:cNvSpPr txBox="1"/>
          <p:nvPr/>
        </p:nvSpPr>
        <p:spPr>
          <a:xfrm>
            <a:off x="158550" y="3727925"/>
            <a:ext cx="8826900" cy="12930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Data collected from HAIDA and THe Ocean Cleanup was used to train the model for identification, classification and density analysis for plastic debris from UAV cameras.</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solidFill>
                  <a:schemeClr val="dk2"/>
                </a:solidFill>
                <a:highlight>
                  <a:srgbClr val="FFFFFF"/>
                </a:highlight>
                <a:latin typeface="Calibri"/>
                <a:ea typeface="Calibri"/>
                <a:cs typeface="Calibri"/>
                <a:sym typeface="Calibri"/>
              </a:rPr>
              <a:t>YOLOX an anchor-less object detection is used for this task and EfficientNet is used as a regression model to generate density information and showcased it using heatmaps</a:t>
            </a:r>
            <a:endParaRPr sz="1200">
              <a:solidFill>
                <a:schemeClr val="dk2"/>
              </a:solidFill>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The models are optimised with TensortRT and hence are ready to deploy on embedded systems as well as workstations.</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GB" sz="1200">
                <a:latin typeface="Calibri"/>
                <a:ea typeface="Calibri"/>
                <a:cs typeface="Calibri"/>
                <a:sym typeface="Calibri"/>
              </a:rPr>
              <a:t>The models are served on our gunicorn/flask server so it can be accessed by drone, community applications e.t.c</a:t>
            </a:r>
            <a:endParaRPr sz="12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622975" y="6143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Community/Authority empowerment</a:t>
            </a:r>
            <a:endParaRPr/>
          </a:p>
        </p:txBody>
      </p:sp>
      <p:sp>
        <p:nvSpPr>
          <p:cNvPr id="120" name="Google Shape;120;p18"/>
          <p:cNvSpPr txBox="1"/>
          <p:nvPr>
            <p:ph idx="1" type="body"/>
          </p:nvPr>
        </p:nvSpPr>
        <p:spPr>
          <a:xfrm>
            <a:off x="229325" y="1441500"/>
            <a:ext cx="4619400" cy="2670000"/>
          </a:xfrm>
          <a:prstGeom prst="rect">
            <a:avLst/>
          </a:prstGeom>
        </p:spPr>
        <p:txBody>
          <a:bodyPr anchorCtr="0" anchor="t" bIns="91425" lIns="91425" spcFirstLastPara="1" rIns="91425" wrap="square" tIns="91425">
            <a:noAutofit/>
          </a:bodyPr>
          <a:lstStyle/>
          <a:p>
            <a:pPr indent="-304800" lvl="0" marL="457200" rtl="0" algn="l">
              <a:lnSpc>
                <a:spcPct val="184090"/>
              </a:lnSpc>
              <a:spcBef>
                <a:spcPts val="0"/>
              </a:spcBef>
              <a:spcAft>
                <a:spcPts val="0"/>
              </a:spcAft>
              <a:buClr>
                <a:schemeClr val="dk2"/>
              </a:buClr>
              <a:buSzPts val="1200"/>
              <a:buFont typeface="Calibri"/>
              <a:buAutoNum type="arabicPeriod"/>
            </a:pPr>
            <a:r>
              <a:rPr lang="en-GB" sz="1200">
                <a:solidFill>
                  <a:schemeClr val="dk2"/>
                </a:solidFill>
                <a:highlight>
                  <a:srgbClr val="FFFFFF"/>
                </a:highlight>
                <a:latin typeface="Calibri"/>
                <a:ea typeface="Calibri"/>
                <a:cs typeface="Calibri"/>
                <a:sym typeface="Calibri"/>
              </a:rPr>
              <a:t>We've seen various community efforts being organised in order to clean our oceans and other water bodies. We planned on automating this using Twitter. When the debris would be sufficiently close to coastal regions, our system would automatically shoot our tweets to initiate community events that would help with our fight against pollution!</a:t>
            </a:r>
            <a:endParaRPr sz="1200">
              <a:solidFill>
                <a:schemeClr val="dk2"/>
              </a:solidFill>
              <a:highlight>
                <a:srgbClr val="FFFFFF"/>
              </a:highlight>
              <a:latin typeface="Calibri"/>
              <a:ea typeface="Calibri"/>
              <a:cs typeface="Calibri"/>
              <a:sym typeface="Calibri"/>
            </a:endParaRPr>
          </a:p>
          <a:p>
            <a:pPr indent="-304800" lvl="0" marL="457200" rtl="0" algn="l">
              <a:lnSpc>
                <a:spcPct val="184090"/>
              </a:lnSpc>
              <a:spcBef>
                <a:spcPts val="0"/>
              </a:spcBef>
              <a:spcAft>
                <a:spcPts val="0"/>
              </a:spcAft>
              <a:buClr>
                <a:schemeClr val="dk2"/>
              </a:buClr>
              <a:buSzPts val="1200"/>
              <a:buFont typeface="Calibri"/>
              <a:buAutoNum type="arabicPeriod"/>
            </a:pPr>
            <a:r>
              <a:rPr lang="en-GB" sz="1200">
                <a:solidFill>
                  <a:schemeClr val="dk2"/>
                </a:solidFill>
                <a:highlight>
                  <a:srgbClr val="FFFFFF"/>
                </a:highlight>
                <a:latin typeface="Calibri"/>
                <a:ea typeface="Calibri"/>
                <a:cs typeface="Calibri"/>
                <a:sym typeface="Calibri"/>
              </a:rPr>
              <a:t>Being a part of the community, users can use our platform to report debris accumulation.</a:t>
            </a:r>
            <a:endParaRPr sz="1200">
              <a:solidFill>
                <a:schemeClr val="dk2"/>
              </a:solidFill>
              <a:highlight>
                <a:srgbClr val="FFFFFF"/>
              </a:highlight>
              <a:latin typeface="Calibri"/>
              <a:ea typeface="Calibri"/>
              <a:cs typeface="Calibri"/>
              <a:sym typeface="Calibri"/>
            </a:endParaRPr>
          </a:p>
          <a:p>
            <a:pPr indent="0" lvl="0" marL="0" rtl="0" algn="l">
              <a:spcBef>
                <a:spcPts val="1800"/>
              </a:spcBef>
              <a:spcAft>
                <a:spcPts val="1200"/>
              </a:spcAft>
              <a:buNone/>
            </a:pPr>
            <a:r>
              <a:t/>
            </a:r>
            <a:endParaRPr sz="1200">
              <a:latin typeface="Calibri"/>
              <a:ea typeface="Calibri"/>
              <a:cs typeface="Calibri"/>
              <a:sym typeface="Calibri"/>
            </a:endParaRPr>
          </a:p>
        </p:txBody>
      </p:sp>
      <p:pic>
        <p:nvPicPr>
          <p:cNvPr id="121" name="Google Shape;121;p18"/>
          <p:cNvPicPr preferRelativeResize="0"/>
          <p:nvPr/>
        </p:nvPicPr>
        <p:blipFill>
          <a:blip r:embed="rId3">
            <a:alphaModFix/>
          </a:blip>
          <a:stretch>
            <a:fillRect/>
          </a:stretch>
        </p:blipFill>
        <p:spPr>
          <a:xfrm>
            <a:off x="5299600" y="1441500"/>
            <a:ext cx="1645774" cy="3539325"/>
          </a:xfrm>
          <a:prstGeom prst="rect">
            <a:avLst/>
          </a:prstGeom>
          <a:noFill/>
          <a:ln>
            <a:noFill/>
          </a:ln>
        </p:spPr>
      </p:pic>
      <p:pic>
        <p:nvPicPr>
          <p:cNvPr id="122" name="Google Shape;122;p18"/>
          <p:cNvPicPr preferRelativeResize="0"/>
          <p:nvPr/>
        </p:nvPicPr>
        <p:blipFill>
          <a:blip r:embed="rId4">
            <a:alphaModFix/>
          </a:blip>
          <a:stretch>
            <a:fillRect/>
          </a:stretch>
        </p:blipFill>
        <p:spPr>
          <a:xfrm>
            <a:off x="7200688" y="1441500"/>
            <a:ext cx="1670312" cy="3539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